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iu6DS/IhqYNqweLA07FR1ClrTg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a60e6cdd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26a60e6cd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a60e6cdd8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6a60e6cdd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a60e6cdd8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6a60e6cdd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a60e6cdd8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6a60e6cdd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a60e6cdd8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6a60e6cdd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a60e6cdd8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6a60e6cdd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a60e6cdd8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6a60e6cdd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a60e6cdd8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6a60e6cdd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a60e6cdd8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6a60e6cdd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a60e6cdd8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6a60e6cdd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e619b6cd1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be619b6cd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a60e6cdd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6a60e6cd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e619b6cd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be619b6c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e619b6cd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be619b6c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e619b6cd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be619b6cd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e619b6cd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be619b6cd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e619b6cd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be619b6cd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e619b6cd1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be619b6cd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e619b6cd1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be619b6cd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e619b6cd1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be619b6cd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e619b6cd1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be619b6cd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e619b6cd1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be619b6cd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a60e6cdd8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6a60e6cd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e619b6cd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be619b6cd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e619b6cd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be619b6cd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e619b6cd1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be619b6cd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e619b6cd1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be619b6cd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e619b6cd1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be619b6cd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e619b6cd1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be619b6cd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e619b6cd1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be619b6cd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e619b6cd1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be619b6cd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e619b6cd1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e619b6cd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e619b6cd1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be619b6cd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a60e6cdd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6a60e6cdd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e619b6cd1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be619b6cd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e619b6cd1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be619b6cd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be619b6cd1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be619b6cd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be619b6cd1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be619b6cd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e619b6cd1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e619b6cd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e619b6cd1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be619b6cd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e619b6cd1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be619b6cd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a60e6cdd8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6a60e6cd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a60e6cdd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6a60e6cd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a60e6cdd8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6a60e6cdd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a60e6cdd8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6a60e6cdd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a60e6cdd8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6a60e6cdd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image" Target="../media/image9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9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101.png"/><Relationship Id="rId6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10" Type="http://schemas.openxmlformats.org/officeDocument/2006/relationships/image" Target="../media/image66.png"/><Relationship Id="rId9" Type="http://schemas.openxmlformats.org/officeDocument/2006/relationships/image" Target="../media/image68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Relationship Id="rId8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Relationship Id="rId4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Relationship Id="rId4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Relationship Id="rId4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.png"/><Relationship Id="rId4" Type="http://schemas.openxmlformats.org/officeDocument/2006/relationships/image" Target="../media/image7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png"/><Relationship Id="rId4" Type="http://schemas.openxmlformats.org/officeDocument/2006/relationships/image" Target="../media/image8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8.png"/><Relationship Id="rId4" Type="http://schemas.openxmlformats.org/officeDocument/2006/relationships/image" Target="../media/image9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a60e6cdd8_0_0"/>
          <p:cNvSpPr txBox="1"/>
          <p:nvPr>
            <p:ph type="title"/>
          </p:nvPr>
        </p:nvSpPr>
        <p:spPr>
          <a:xfrm>
            <a:off x="2379000" y="1465350"/>
            <a:ext cx="74340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1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Analysis of 5512 Seismic Events in Decatur, Illinois</a:t>
            </a:r>
            <a:endParaRPr sz="4100"/>
          </a:p>
        </p:txBody>
      </p:sp>
      <p:sp>
        <p:nvSpPr>
          <p:cNvPr id="85" name="Google Shape;85;g26a60e6cdd8_0_0"/>
          <p:cNvSpPr txBox="1"/>
          <p:nvPr>
            <p:ph type="title"/>
          </p:nvPr>
        </p:nvSpPr>
        <p:spPr>
          <a:xfrm>
            <a:off x="552600" y="3611550"/>
            <a:ext cx="68748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Ahmed Ibrahim, Research Assistant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Professor Ahmed Elbanna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Professor Sherilyn Williams-Stroud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University of Illinois at Urbana-Champaign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a60e6cdd8_0_63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3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49" name="Google Shape;149;g26a60e6cdd8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450" y="899100"/>
            <a:ext cx="4091650" cy="30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6a60e6cdd8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3100" y="3638875"/>
            <a:ext cx="7672808" cy="30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a60e6cdd8_0_73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4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56" name="Google Shape;156;g26a60e6cdd8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75" y="1012925"/>
            <a:ext cx="4022793" cy="29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6a60e6cdd8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5805" y="3858375"/>
            <a:ext cx="7671395" cy="29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a60e6cdd8_0_79"/>
          <p:cNvSpPr txBox="1"/>
          <p:nvPr>
            <p:ph type="title"/>
          </p:nvPr>
        </p:nvSpPr>
        <p:spPr>
          <a:xfrm>
            <a:off x="76200" y="60325"/>
            <a:ext cx="118197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5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63" name="Google Shape;163;g26a60e6cdd8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25" y="723650"/>
            <a:ext cx="39163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6a60e6cdd8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250" y="3607449"/>
            <a:ext cx="4038582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6a60e6cdd8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9207" y="3996175"/>
            <a:ext cx="7018344" cy="27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a60e6cdd8_0_85"/>
          <p:cNvSpPr txBox="1"/>
          <p:nvPr>
            <p:ph type="title"/>
          </p:nvPr>
        </p:nvSpPr>
        <p:spPr>
          <a:xfrm>
            <a:off x="76200" y="60325"/>
            <a:ext cx="118197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6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71" name="Google Shape;171;g26a60e6cdd8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75" y="781475"/>
            <a:ext cx="4361750" cy="32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6a60e6cdd8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275" y="3833163"/>
            <a:ext cx="4361750" cy="311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6a60e6cdd8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9925" y="3007625"/>
            <a:ext cx="7180175" cy="284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a60e6cdd8_0_91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7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79" name="Google Shape;179;g26a60e6cdd8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775" y="897175"/>
            <a:ext cx="4149525" cy="30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6a60e6cdd8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775" y="3947921"/>
            <a:ext cx="4149525" cy="296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6a60e6cdd8_0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714175"/>
            <a:ext cx="7634528" cy="29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a60e6cdd8_0_97"/>
          <p:cNvSpPr txBox="1"/>
          <p:nvPr>
            <p:ph type="title"/>
          </p:nvPr>
        </p:nvSpPr>
        <p:spPr>
          <a:xfrm>
            <a:off x="76200" y="60325"/>
            <a:ext cx="11819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8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87" name="Google Shape;187;g26a60e6cdd8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50" y="839325"/>
            <a:ext cx="4072349" cy="3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6a60e6cdd8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250" y="3852100"/>
            <a:ext cx="4252166" cy="3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6a60e6cdd8_0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5541" y="3634550"/>
            <a:ext cx="7424783" cy="29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a60e6cdd8_0_103"/>
          <p:cNvSpPr txBox="1"/>
          <p:nvPr>
            <p:ph type="title"/>
          </p:nvPr>
        </p:nvSpPr>
        <p:spPr>
          <a:xfrm>
            <a:off x="76200" y="60325"/>
            <a:ext cx="118197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9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195" name="Google Shape;195;g26a60e6cdd8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5" y="868225"/>
            <a:ext cx="4168800" cy="30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6a60e6cdd8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025" y="3860940"/>
            <a:ext cx="4168800" cy="297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6a60e6cdd8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4825" y="3412750"/>
            <a:ext cx="7392376" cy="293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a60e6cdd8_0_109"/>
          <p:cNvSpPr txBox="1"/>
          <p:nvPr>
            <p:ph type="title"/>
          </p:nvPr>
        </p:nvSpPr>
        <p:spPr>
          <a:xfrm>
            <a:off x="76200" y="60325"/>
            <a:ext cx="11819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3: Cluster 10 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DBSCAN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sz="4100"/>
          </a:p>
        </p:txBody>
      </p:sp>
      <p:pic>
        <p:nvPicPr>
          <p:cNvPr id="203" name="Google Shape;203;g26a60e6cdd8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900" y="926125"/>
            <a:ext cx="3918025" cy="28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6a60e6cdd8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898" y="3784388"/>
            <a:ext cx="3918025" cy="277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6a60e6cdd8_0_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7675" y="3451350"/>
            <a:ext cx="7585275" cy="3016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a60e6cdd8_0_151"/>
          <p:cNvSpPr txBox="1"/>
          <p:nvPr>
            <p:ph type="title"/>
          </p:nvPr>
        </p:nvSpPr>
        <p:spPr>
          <a:xfrm>
            <a:off x="76200" y="6032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2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Final Clustering Results - 5040 Events - 16 Clusters</a:t>
            </a:r>
            <a:endParaRPr b="1" sz="4100"/>
          </a:p>
        </p:txBody>
      </p:sp>
      <p:pic>
        <p:nvPicPr>
          <p:cNvPr id="211" name="Google Shape;211;g26a60e6cdd8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50" y="1072125"/>
            <a:ext cx="11887201" cy="3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6a60e6cdd8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409127"/>
            <a:ext cx="11887201" cy="89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e619b6cd1_0_196"/>
          <p:cNvSpPr txBox="1"/>
          <p:nvPr>
            <p:ph type="title"/>
          </p:nvPr>
        </p:nvSpPr>
        <p:spPr>
          <a:xfrm>
            <a:off x="421900" y="293275"/>
            <a:ext cx="11529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Fitting Fault Planes</a:t>
            </a:r>
            <a:endParaRPr b="1" sz="4100"/>
          </a:p>
        </p:txBody>
      </p:sp>
      <p:sp>
        <p:nvSpPr>
          <p:cNvPr id="218" name="Google Shape;218;g2be619b6cd1_0_196"/>
          <p:cNvSpPr txBox="1"/>
          <p:nvPr/>
        </p:nvSpPr>
        <p:spPr>
          <a:xfrm>
            <a:off x="820000" y="1453625"/>
            <a:ext cx="9802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identified cluster or subcluster, an additional noise removal step is performed (if needed) based on observation to enhance the accuracy of the plane fitting algorithm.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noise removal for each cluster is done, a plane was fitted through the set of refined 3D scatter points using least squares minimization to approximate the fault plane passing through the set of clustered points. 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relative error between the plane and 3D points is also computed for each cluster.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a60e6cdd8_1_0"/>
          <p:cNvSpPr txBox="1"/>
          <p:nvPr>
            <p:ph type="title"/>
          </p:nvPr>
        </p:nvSpPr>
        <p:spPr>
          <a:xfrm>
            <a:off x="421900" y="293275"/>
            <a:ext cx="11529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Hierarchy</a:t>
            </a:r>
            <a:endParaRPr b="1" sz="4100"/>
          </a:p>
        </p:txBody>
      </p:sp>
      <p:sp>
        <p:nvSpPr>
          <p:cNvPr id="91" name="Google Shape;91;g26a60e6cdd8_1_0"/>
          <p:cNvSpPr txBox="1"/>
          <p:nvPr/>
        </p:nvSpPr>
        <p:spPr>
          <a:xfrm>
            <a:off x="820000" y="1453625"/>
            <a:ext cx="9802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iteration of clustering uses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algorithm and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coordinates to cluster 5512 seismic events into 5 clusters.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clustering iteration uses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algorithm and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coordinates to further subcluster clusters 1 and 2 (3990 seismic events) from the first iteration into 5 subclusters.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third clustering iteration uses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density-based clustering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algorithm and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temporal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features to subcluster the 8 events into even smaller subclusters.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e619b6cd1_0_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3a - Before Noise Removal</a:t>
            </a:r>
            <a:endParaRPr b="1" sz="4100"/>
          </a:p>
        </p:txBody>
      </p:sp>
      <p:pic>
        <p:nvPicPr>
          <p:cNvPr id="224" name="Google Shape;224;g2be619b6cd1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575" y="1241700"/>
            <a:ext cx="49720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be619b6cd1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1125" y="1622700"/>
            <a:ext cx="42481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e619b6cd1_0_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3a - After Noise Removal</a:t>
            </a:r>
            <a:endParaRPr b="1" sz="4100"/>
          </a:p>
        </p:txBody>
      </p:sp>
      <p:pic>
        <p:nvPicPr>
          <p:cNvPr id="231" name="Google Shape;231;g2be619b6cd1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25" y="1647075"/>
            <a:ext cx="6517074" cy="4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be619b6cd1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599" y="1444338"/>
            <a:ext cx="48482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e619b6cd1_0_1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4a - Before Noise Removal</a:t>
            </a:r>
            <a:endParaRPr b="1" sz="4100"/>
          </a:p>
        </p:txBody>
      </p:sp>
      <p:pic>
        <p:nvPicPr>
          <p:cNvPr id="238" name="Google Shape;238;g2be619b6cd1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25" y="1415450"/>
            <a:ext cx="6212500" cy="40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be619b6cd1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5475" y="1500188"/>
            <a:ext cx="4229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e619b6cd1_0_2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4a - After Noise Removal</a:t>
            </a:r>
            <a:endParaRPr b="1" sz="4100"/>
          </a:p>
        </p:txBody>
      </p:sp>
      <p:pic>
        <p:nvPicPr>
          <p:cNvPr id="245" name="Google Shape;245;g2be619b6cd1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25" y="1564350"/>
            <a:ext cx="68580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be619b6cd1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5225" y="1692938"/>
            <a:ext cx="48387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e619b6cd1_0_3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4b</a:t>
            </a:r>
            <a:endParaRPr b="1" sz="4100"/>
          </a:p>
        </p:txBody>
      </p:sp>
      <p:pic>
        <p:nvPicPr>
          <p:cNvPr id="252" name="Google Shape;252;g2be619b6cd1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4175"/>
            <a:ext cx="6436600" cy="4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be619b6cd1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400" y="1134175"/>
            <a:ext cx="484822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e619b6cd1_0_4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5a - Before Noise Removal</a:t>
            </a:r>
            <a:endParaRPr b="1" sz="4100"/>
          </a:p>
        </p:txBody>
      </p:sp>
      <p:pic>
        <p:nvPicPr>
          <p:cNvPr id="259" name="Google Shape;259;g2be619b6cd1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4175"/>
            <a:ext cx="6460675" cy="421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be619b6cd1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7475" y="1374075"/>
            <a:ext cx="4229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e619b6cd1_0_5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5a - After Noise Removal</a:t>
            </a:r>
            <a:endParaRPr b="1" sz="4100"/>
          </a:p>
        </p:txBody>
      </p:sp>
      <p:pic>
        <p:nvPicPr>
          <p:cNvPr id="266" name="Google Shape;266;g2be619b6cd1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500" y="1705000"/>
            <a:ext cx="6233774" cy="40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be619b6cd1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1900" y="1676088"/>
            <a:ext cx="4752700" cy="412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e619b6cd1_0_6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6a - Before Noise Removal</a:t>
            </a:r>
            <a:endParaRPr b="1" sz="4100"/>
          </a:p>
        </p:txBody>
      </p:sp>
      <p:pic>
        <p:nvPicPr>
          <p:cNvPr id="273" name="Google Shape;273;g2be619b6cd1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25" y="1614000"/>
            <a:ext cx="6766051" cy="44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be619b6cd1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6700" y="1738075"/>
            <a:ext cx="425767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e619b6cd1_0_6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6a - After Noise Removal</a:t>
            </a:r>
            <a:endParaRPr b="1" sz="4100"/>
          </a:p>
        </p:txBody>
      </p:sp>
      <p:pic>
        <p:nvPicPr>
          <p:cNvPr id="280" name="Google Shape;280;g2be619b6cd1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2488" y="1177700"/>
            <a:ext cx="4295506" cy="28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be619b6cd1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2300" y="1099950"/>
            <a:ext cx="3031825" cy="29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be619b6cd1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2475" y="3880258"/>
            <a:ext cx="4295525" cy="28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be619b6cd1_0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0224" y="4059475"/>
            <a:ext cx="3031825" cy="25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e619b6cd1_0_80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7a - Before Noise Removal</a:t>
            </a:r>
            <a:endParaRPr b="1" sz="4100"/>
          </a:p>
        </p:txBody>
      </p:sp>
      <p:pic>
        <p:nvPicPr>
          <p:cNvPr id="289" name="Google Shape;289;g2be619b6cd1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75" y="1713275"/>
            <a:ext cx="5938736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be619b6cd1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6350" y="1713275"/>
            <a:ext cx="432435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a60e6cdd8_0_19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2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1: Spatial Coordinates Only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b="1" sz="4100"/>
          </a:p>
        </p:txBody>
      </p:sp>
      <p:pic>
        <p:nvPicPr>
          <p:cNvPr id="97" name="Google Shape;97;g26a60e6cdd8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00" y="1379450"/>
            <a:ext cx="5648325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6a60e6cdd8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8600" y="1379450"/>
            <a:ext cx="56388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e619b6cd1_0_8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7a - After Noise Removal</a:t>
            </a:r>
            <a:endParaRPr b="1" sz="4100"/>
          </a:p>
        </p:txBody>
      </p:sp>
      <p:pic>
        <p:nvPicPr>
          <p:cNvPr id="296" name="Google Shape;296;g2be619b6cd1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3150" y="1184934"/>
            <a:ext cx="3005051" cy="202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be619b6cd1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1538" y="1017050"/>
            <a:ext cx="2747975" cy="23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be619b6cd1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125" y="1359850"/>
            <a:ext cx="2913175" cy="19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be619b6cd1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2753" y="1161425"/>
            <a:ext cx="2384349" cy="20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be619b6cd1_0_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125" y="4326785"/>
            <a:ext cx="3005057" cy="19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be619b6cd1_0_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37178" y="4282425"/>
            <a:ext cx="2304326" cy="19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be619b6cd1_0_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11650" y="4420776"/>
            <a:ext cx="3038386" cy="19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be619b6cd1_0_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44024" y="4207739"/>
            <a:ext cx="2747975" cy="238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e619b6cd1_0_9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7b</a:t>
            </a:r>
            <a:endParaRPr b="1" sz="4100"/>
          </a:p>
        </p:txBody>
      </p:sp>
      <p:pic>
        <p:nvPicPr>
          <p:cNvPr id="309" name="Google Shape;309;g2be619b6cd1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25" y="1348850"/>
            <a:ext cx="6169624" cy="4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be619b6cd1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7599" y="1299625"/>
            <a:ext cx="48387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e619b6cd1_0_20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7c - Before Noise Removal</a:t>
            </a:r>
            <a:endParaRPr b="1" sz="4100"/>
          </a:p>
        </p:txBody>
      </p:sp>
      <p:pic>
        <p:nvPicPr>
          <p:cNvPr id="316" name="Google Shape;316;g2be619b6cd1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25" y="1381937"/>
            <a:ext cx="6080199" cy="40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be619b6cd1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249" y="1500200"/>
            <a:ext cx="4229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e619b6cd1_0_214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7c - After Noise Removal</a:t>
            </a:r>
            <a:endParaRPr b="1" sz="4100"/>
          </a:p>
        </p:txBody>
      </p:sp>
      <p:pic>
        <p:nvPicPr>
          <p:cNvPr id="323" name="Google Shape;323;g2be619b6cd1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25" y="1671900"/>
            <a:ext cx="6159600" cy="41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be619b6cd1_0_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325" y="1640663"/>
            <a:ext cx="48482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e619b6cd1_0_239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7d - Before Noise Removal</a:t>
            </a:r>
            <a:endParaRPr b="1" sz="4100"/>
          </a:p>
        </p:txBody>
      </p:sp>
      <p:pic>
        <p:nvPicPr>
          <p:cNvPr id="330" name="Google Shape;330;g2be619b6cd1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00" y="1679350"/>
            <a:ext cx="6301651" cy="41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be619b6cd1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176" y="1462088"/>
            <a:ext cx="42291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e619b6cd1_0_245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7d - After Noise Removal</a:t>
            </a:r>
            <a:endParaRPr b="1" sz="4100"/>
          </a:p>
        </p:txBody>
      </p:sp>
      <p:pic>
        <p:nvPicPr>
          <p:cNvPr id="337" name="Google Shape;337;g2be619b6cd1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8800"/>
            <a:ext cx="6679200" cy="43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be619b6cd1_0_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3000" y="1298800"/>
            <a:ext cx="48482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e619b6cd1_0_255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7e - Before Noise Removal</a:t>
            </a:r>
            <a:endParaRPr b="1" sz="4100"/>
          </a:p>
        </p:txBody>
      </p:sp>
      <p:pic>
        <p:nvPicPr>
          <p:cNvPr id="344" name="Google Shape;344;g2be619b6cd1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675" y="1687600"/>
            <a:ext cx="6529775" cy="426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be619b6cd1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775" y="1687600"/>
            <a:ext cx="422910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e619b6cd1_0_261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7e - After Noise Removal</a:t>
            </a:r>
            <a:endParaRPr b="1" sz="4100"/>
          </a:p>
        </p:txBody>
      </p:sp>
      <p:pic>
        <p:nvPicPr>
          <p:cNvPr id="351" name="Google Shape;351;g2be619b6cd1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50" y="1779663"/>
            <a:ext cx="6265951" cy="40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be619b6cd1_0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251" y="1716338"/>
            <a:ext cx="48672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e619b6cd1_0_223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8a - Before Noise Removal</a:t>
            </a:r>
            <a:endParaRPr b="1" sz="4100"/>
          </a:p>
        </p:txBody>
      </p:sp>
      <p:pic>
        <p:nvPicPr>
          <p:cNvPr id="358" name="Google Shape;358;g2be619b6cd1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500" y="1449575"/>
            <a:ext cx="6297199" cy="41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be619b6cd1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800" y="1449575"/>
            <a:ext cx="4225800" cy="38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e619b6cd1_0_229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8a - After Noise Removal</a:t>
            </a:r>
            <a:endParaRPr b="1" sz="4100"/>
          </a:p>
        </p:txBody>
      </p:sp>
      <p:pic>
        <p:nvPicPr>
          <p:cNvPr id="365" name="Google Shape;365;g2be619b6cd1_0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925" y="1357312"/>
            <a:ext cx="6144538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be619b6cd1_0_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000" y="1357313"/>
            <a:ext cx="48768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a60e6cdd8_0_4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1: Spatial Coordinates Only</a:t>
            </a:r>
            <a:endParaRPr sz="4100"/>
          </a:p>
        </p:txBody>
      </p:sp>
      <p:pic>
        <p:nvPicPr>
          <p:cNvPr id="104" name="Google Shape;104;g26a60e6cdd8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75" y="1092025"/>
            <a:ext cx="3893499" cy="29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6a60e6cdd8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8375" y="1244425"/>
            <a:ext cx="3779102" cy="27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6a60e6cdd8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9877" y="1244425"/>
            <a:ext cx="3639723" cy="275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6a60e6cdd8_0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0075" y="4001600"/>
            <a:ext cx="3656983" cy="27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6a60e6cdd8_0_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6945" y="4147600"/>
            <a:ext cx="3484378" cy="2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e619b6cd1_0_120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8b - Before Noise Removal</a:t>
            </a:r>
            <a:endParaRPr b="1" sz="4100"/>
          </a:p>
        </p:txBody>
      </p:sp>
      <p:pic>
        <p:nvPicPr>
          <p:cNvPr id="372" name="Google Shape;372;g2be619b6cd1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50" y="1341000"/>
            <a:ext cx="6337425" cy="4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be619b6cd1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2075" y="1390500"/>
            <a:ext cx="42291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e619b6cd1_0_12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8b - After Noise Removal</a:t>
            </a:r>
            <a:endParaRPr b="1" sz="4100"/>
          </a:p>
        </p:txBody>
      </p:sp>
      <p:pic>
        <p:nvPicPr>
          <p:cNvPr id="379" name="Google Shape;379;g2be619b6cd1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00" y="1473350"/>
            <a:ext cx="6661033" cy="434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be619b6cd1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325" y="1537638"/>
            <a:ext cx="48482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e619b6cd1_0_136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9a - Before Noise Removal</a:t>
            </a:r>
            <a:endParaRPr b="1" sz="4100"/>
          </a:p>
        </p:txBody>
      </p:sp>
      <p:pic>
        <p:nvPicPr>
          <p:cNvPr id="386" name="Google Shape;386;g2be619b6cd1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75" y="1489900"/>
            <a:ext cx="6550400" cy="434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be619b6cd1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025" y="1591201"/>
            <a:ext cx="4449175" cy="40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e619b6cd1_0_14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9a - After Noise Removal</a:t>
            </a:r>
            <a:endParaRPr b="1" sz="4100"/>
          </a:p>
        </p:txBody>
      </p:sp>
      <p:pic>
        <p:nvPicPr>
          <p:cNvPr id="393" name="Google Shape;393;g2be619b6cd1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14725"/>
            <a:ext cx="6753225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be619b6cd1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3600" y="1700225"/>
            <a:ext cx="484822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e619b6cd1_0_152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9b - Before Noise Removal</a:t>
            </a:r>
            <a:endParaRPr b="1" sz="4100"/>
          </a:p>
        </p:txBody>
      </p:sp>
      <p:pic>
        <p:nvPicPr>
          <p:cNvPr id="400" name="Google Shape;400;g2be619b6cd1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00" y="1614000"/>
            <a:ext cx="6432625" cy="41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be619b6cd1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7525" y="1696725"/>
            <a:ext cx="4229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e619b6cd1_0_158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9b - After Noise Removal</a:t>
            </a:r>
            <a:endParaRPr b="1" sz="4100"/>
          </a:p>
        </p:txBody>
      </p:sp>
      <p:pic>
        <p:nvPicPr>
          <p:cNvPr id="407" name="Google Shape;407;g2be619b6cd1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75" y="1671875"/>
            <a:ext cx="6507050" cy="4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be619b6cd1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4825" y="1539525"/>
            <a:ext cx="48482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e619b6cd1_0_174"/>
          <p:cNvSpPr txBox="1"/>
          <p:nvPr>
            <p:ph type="title"/>
          </p:nvPr>
        </p:nvSpPr>
        <p:spPr>
          <a:xfrm>
            <a:off x="132125" y="293275"/>
            <a:ext cx="11819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 10a</a:t>
            </a:r>
            <a:endParaRPr b="1" sz="4100"/>
          </a:p>
        </p:txBody>
      </p:sp>
      <p:pic>
        <p:nvPicPr>
          <p:cNvPr id="414" name="Google Shape;414;g2be619b6cd1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850" y="1399300"/>
            <a:ext cx="6512625" cy="42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be619b6cd1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5975" y="1438975"/>
            <a:ext cx="48672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6a60e6cdd8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44425"/>
            <a:ext cx="6429999" cy="48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6a60e6cdd8_0_13"/>
          <p:cNvSpPr txBox="1"/>
          <p:nvPr>
            <p:ph type="title"/>
          </p:nvPr>
        </p:nvSpPr>
        <p:spPr>
          <a:xfrm>
            <a:off x="7195600" y="2522463"/>
            <a:ext cx="43791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990">
                <a:latin typeface="Arial"/>
                <a:ea typeface="Arial"/>
                <a:cs typeface="Arial"/>
                <a:sym typeface="Arial"/>
              </a:rPr>
              <a:t>Further Clustering of Clusters 1 and 2</a:t>
            </a:r>
            <a:endParaRPr sz="29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990">
                <a:latin typeface="Arial"/>
                <a:ea typeface="Arial"/>
                <a:cs typeface="Arial"/>
                <a:sym typeface="Arial"/>
              </a:rPr>
              <a:t>3990 Events</a:t>
            </a:r>
            <a:endParaRPr sz="299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26a60e6cdd8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700" y="1456625"/>
            <a:ext cx="5572125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6a60e6cdd8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1825" y="1558100"/>
            <a:ext cx="5506775" cy="423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6a60e6cdd8_0_32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2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2: Spatial Coordinates Only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b="1" sz="4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a60e6cdd8_0_40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2: Spatial Coordinates Only</a:t>
            </a:r>
            <a:endParaRPr sz="4100"/>
          </a:p>
        </p:txBody>
      </p:sp>
      <p:pic>
        <p:nvPicPr>
          <p:cNvPr id="127" name="Google Shape;127;g26a60e6cdd8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25" y="1092025"/>
            <a:ext cx="4022850" cy="29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6a60e6cdd8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3975" y="1244425"/>
            <a:ext cx="3818475" cy="28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6a60e6cdd8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4850" y="1244425"/>
            <a:ext cx="3504750" cy="26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6a60e6cdd8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7600" y="4091651"/>
            <a:ext cx="3504751" cy="261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6a60e6cdd8_0_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5100" y="4051751"/>
            <a:ext cx="3504751" cy="26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6a60e6cdd8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44425"/>
            <a:ext cx="6775600" cy="51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6a60e6cdd8_0_51"/>
          <p:cNvSpPr txBox="1"/>
          <p:nvPr>
            <p:ph type="title"/>
          </p:nvPr>
        </p:nvSpPr>
        <p:spPr>
          <a:xfrm>
            <a:off x="7851500" y="2913150"/>
            <a:ext cx="3472500" cy="18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990">
                <a:latin typeface="Arial"/>
                <a:ea typeface="Arial"/>
                <a:cs typeface="Arial"/>
                <a:sym typeface="Arial"/>
              </a:rPr>
              <a:t>All 5512 Events after two iterations of clustering</a:t>
            </a:r>
            <a:endParaRPr sz="299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6a60e6cdd8_0_51"/>
          <p:cNvSpPr txBox="1"/>
          <p:nvPr>
            <p:ph type="title"/>
          </p:nvPr>
        </p:nvSpPr>
        <p:spPr>
          <a:xfrm>
            <a:off x="76200" y="60325"/>
            <a:ext cx="1181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2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Iteration 2: Spatial Coordinates Only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)</a:t>
            </a:r>
            <a:endParaRPr b="1" sz="4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a60e6cdd8_0_59"/>
          <p:cNvSpPr txBox="1"/>
          <p:nvPr>
            <p:ph type="title"/>
          </p:nvPr>
        </p:nvSpPr>
        <p:spPr>
          <a:xfrm>
            <a:off x="2018400" y="2913150"/>
            <a:ext cx="81552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901"/>
              <a:buNone/>
            </a:pPr>
            <a:r>
              <a:rPr lang="en-US" sz="4100">
                <a:latin typeface="Arial"/>
                <a:ea typeface="Arial"/>
                <a:cs typeface="Arial"/>
                <a:sym typeface="Arial"/>
              </a:rPr>
              <a:t>Clustering Each Cluster Using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Spatial 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4100">
                <a:latin typeface="Arial"/>
                <a:ea typeface="Arial"/>
                <a:cs typeface="Arial"/>
                <a:sym typeface="Arial"/>
              </a:rPr>
              <a:t>Temporal </a:t>
            </a:r>
            <a:r>
              <a:rPr lang="en-US" sz="4100">
                <a:latin typeface="Arial"/>
                <a:ea typeface="Arial"/>
                <a:cs typeface="Arial"/>
                <a:sym typeface="Arial"/>
              </a:rPr>
              <a:t>Features</a:t>
            </a:r>
            <a:endParaRPr sz="4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2023-09-29T14:26:49Z</dcterms:created>
  <dc:creator>Amr Ibrahim</dc:creator>
</cp:coreProperties>
</file>